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91" r:id="rId40"/>
    <p:sldId id="567" r:id="rId41"/>
    <p:sldId id="558" r:id="rId42"/>
    <p:sldId id="590" r:id="rId43"/>
    <p:sldId id="563" r:id="rId44"/>
    <p:sldId id="572" r:id="rId45"/>
    <p:sldId id="574" r:id="rId46"/>
    <p:sldId id="592" r:id="rId47"/>
    <p:sldId id="578" r:id="rId48"/>
    <p:sldId id="577" r:id="rId49"/>
    <p:sldId id="575" r:id="rId50"/>
    <p:sldId id="576" r:id="rId51"/>
    <p:sldId id="587" r:id="rId52"/>
    <p:sldId id="549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E63946"/>
    <a:srgbClr val="D5EDFF"/>
    <a:srgbClr val="92D050"/>
    <a:srgbClr val="B2B3B5"/>
    <a:srgbClr val="C3C3C5"/>
    <a:srgbClr val="FFFFFF"/>
    <a:srgbClr val="F4A261"/>
    <a:srgbClr val="FF9999"/>
    <a:srgbClr val="01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7544" autoAdjust="0"/>
  </p:normalViewPr>
  <p:slideViewPr>
    <p:cSldViewPr snapToGrid="0">
      <p:cViewPr varScale="1">
        <p:scale>
          <a:sx n="159" d="100"/>
          <a:sy n="159" d="100"/>
        </p:scale>
        <p:origin x="378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E63946"/>
                </a:solidFill>
              </a:rPr>
              <a:t>ANR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E639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E63946"/>
                </a:solidFill>
              </a:rPr>
              <a:t>Mesure</a:t>
            </a:r>
            <a:r>
              <a:rPr lang="en-US" dirty="0" smtClean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74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517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043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06/10/2021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06/10/2021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06/10/2021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6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430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0.png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file:///D:\webDev\PhD_defense\figures\part_2_methods\process_decodage_robust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6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5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7" Type="http://schemas.openxmlformats.org/officeDocument/2006/relationships/image" Target="file:///D:\webDev\PhD_defense\figures\part_3_performances\(FIG11a)macroscopic_6DoF_setup.png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legend_comparison_6DOF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G:\Utilisateurs\antoine.andre\Documents\webDev\PhD_defense\figures\part_3_performances\comparison_6DOF_translation_3D_view-01.png" TargetMode="External"/><Relationship Id="rId14" Type="http://schemas.openxmlformats.org/officeDocument/2006/relationships/image" Target="file:///G:\Utilisateurs\antoine.andre\Documents\webDev\PhD_defense\figures\part_3_performances\comparison_6DOF_orient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66.png"/><Relationship Id="rId2" Type="http://schemas.openxmlformats.org/officeDocument/2006/relationships/video" Target="file:///D:\webDev\PhD_defense\videos\part_4_applications\robot_oscar_icra.mp4" TargetMode="Externa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file:///D:\webDev\PhD_defense\figures\part_4_applications\triskele_bot_Benjamin_schema2.PNG" TargetMode="External"/><Relationship Id="rId5" Type="http://schemas.openxmlformats.org/officeDocument/2006/relationships/diagramData" Target="../diagrams/data2.xml"/><Relationship Id="rId10" Type="http://schemas.openxmlformats.org/officeDocument/2006/relationships/image" Target="file:///D:\webDev\PhD_defense\figures\part_4_applications\setup_expe_triskele_bot-01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3.xml"/><Relationship Id="rId11" Type="http://schemas.openxmlformats.org/officeDocument/2006/relationships/image" Target="../media/image10.jpeg"/><Relationship Id="rId5" Type="http://schemas.openxmlformats.org/officeDocument/2006/relationships/image" Target="../media/image67.png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1_intro\micromaison_femto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G:\Utilisateurs\antoine.andre\Documents\webDev\PhD_defense\figures\part_1_intro\kanty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4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68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4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4.xml"/><Relationship Id="rId14" Type="http://schemas.openxmlformats.org/officeDocument/2006/relationships/image" Target="file:///D:\webDev\PhD_defense\figures\part_4_applications\erreur_asservissement_puce_fluidique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5" Type="http://schemas.openxmlformats.org/officeDocument/2006/relationships/image" Target="../media/image721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82.png"/><Relationship Id="rId19" Type="http://schemas.openxmlformats.org/officeDocument/2006/relationships/image" Target="../media/image99.png"/><Relationship Id="rId9" Type="http://schemas.openxmlformats.org/officeDocument/2006/relationships/image" Target="../media/image72.png"/><Relationship Id="rId14" Type="http://schemas.openxmlformats.org/officeDocument/2006/relationships/image" Target="../media/image7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file:///D:\webDev\PhD_defense\figures\part_5_perspectives\intensity_cmap.png" TargetMode="External"/><Relationship Id="rId7" Type="http://schemas.openxmlformats.org/officeDocument/2006/relationships/image" Target="../media/image830.png"/><Relationship Id="rId12" Type="http://schemas.openxmlformats.org/officeDocument/2006/relationships/image" Target="file:///D:\webDev\PhD_defense\figures\part_5_perspectives\holo_raw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10" Type="http://schemas.openxmlformats.org/officeDocument/2006/relationships/image" Target="file:///D:\webDev\PhD_defense\figures\part_5_perspectives\holo_phase_height_detail.pn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5_perspectives\holo_phase_height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leagues_pictures\Louis_2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coleagues_pictures\stephane.PNG" TargetMode="External"/><Relationship Id="rId2" Type="http://schemas.openxmlformats.org/officeDocument/2006/relationships/video" Target="file:///D:\webDev\PhD_defense\videos\part_5_conclusion\focusing_holo.mp4" TargetMode="External"/><Relationship Id="rId1" Type="http://schemas.microsoft.com/office/2007/relationships/media" Target="file:///D:\webDev\PhD_defense\videos\part_5_conclusion\focusing_holo.mp4" TargetMode="External"/><Relationship Id="rId6" Type="http://schemas.openxmlformats.org/officeDocument/2006/relationships/image" Target="../media/image8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5" Type="http://schemas.openxmlformats.org/officeDocument/2006/relationships/image" Target="../media/image23.pn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48.png"/><Relationship Id="rId10" Type="http://schemas.openxmlformats.org/officeDocument/2006/relationships/image" Target="../media/image94.png"/><Relationship Id="rId4" Type="http://schemas.openxmlformats.org/officeDocument/2006/relationships/image" Target="../media/image44.pn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0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8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Relationship Id="rId22" Type="http://schemas.openxmlformats.org/officeDocument/2006/relationships/image" Target="../media/image6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89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9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3_performances\analyseResolutionTranslationRotation_hp_code.pn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2_methods\QRCodeSizingSimuIllustrator.png" TargetMode="External"/><Relationship Id="rId5" Type="http://schemas.openxmlformats.org/officeDocument/2006/relationships/image" Target="file:///D:\webDev\PhD_defense\figures\part_2_methods\designMarkers.png" TargetMode="External"/><Relationship Id="rId4" Type="http://schemas.openxmlformats.org/officeDocument/2006/relationships/image" Target="file:///D:\webDev\PhD_defense\figures\part_3_performances\HP_code_comparaison_perf_methodes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9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0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10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FF293A0E-9C41-43DC-AD88-29A31CD280A0}"/>
              </a:ext>
            </a:extLst>
          </p:cNvPr>
          <p:cNvGrpSpPr/>
          <p:nvPr/>
        </p:nvGrpSpPr>
        <p:grpSpPr>
          <a:xfrm>
            <a:off x="9189510" y="3445407"/>
            <a:ext cx="2861951" cy="2541132"/>
            <a:chOff x="9000000" y="3960000"/>
            <a:chExt cx="2861951" cy="25411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B0517377-6E4B-481C-9331-E5964B4E7E6A}"/>
                </a:ext>
              </a:extLst>
            </p:cNvPr>
            <p:cNvSpPr txBox="1"/>
            <p:nvPr/>
          </p:nvSpPr>
          <p:spPr>
            <a:xfrm>
              <a:off x="9349566" y="4359159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xmlns="" id="{A03703AF-1D83-445B-9462-1744C93AC7C8}"/>
                </a:ext>
              </a:extLst>
            </p:cNvPr>
            <p:cNvGrpSpPr/>
            <p:nvPr/>
          </p:nvGrpSpPr>
          <p:grpSpPr>
            <a:xfrm>
              <a:off x="9455073" y="4760823"/>
              <a:ext cx="2406878" cy="369332"/>
              <a:chOff x="8945089" y="4899428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263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556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xmlns="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986656" y="4899428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9BCEFFFB-51DC-47AA-90BC-711BE5311143}"/>
                </a:ext>
              </a:extLst>
            </p:cNvPr>
            <p:cNvSpPr txBox="1"/>
            <p:nvPr/>
          </p:nvSpPr>
          <p:spPr>
            <a:xfrm>
              <a:off x="9349566" y="5719737"/>
              <a:ext cx="176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</a:t>
              </a:r>
              <a:r>
                <a:rPr lang="fr-FR" b="1" dirty="0" smtClean="0"/>
                <a:t>pic</a:t>
              </a:r>
              <a:endParaRPr lang="fr-FR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4B2F48DC-6536-4E9C-A1B0-FE2D11105FF0}"/>
                </a:ext>
              </a:extLst>
            </p:cNvPr>
            <p:cNvSpPr txBox="1"/>
            <p:nvPr/>
          </p:nvSpPr>
          <p:spPr>
            <a:xfrm>
              <a:off x="9030095" y="5350405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xmlns="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xmlns="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5940659" y="871041"/>
            <a:ext cx="4276216" cy="2494392"/>
            <a:chOff x="5940659" y="871041"/>
            <a:chExt cx="4276216" cy="2494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80352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97934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94529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Spatial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94065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Freq</a:t>
              </a:r>
              <a:r>
                <a:rPr lang="fr-FR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sp>
        <p:nvSpPr>
          <p:cNvPr id="88" name="ZoneTexte 87">
            <a:extLst>
              <a:ext uri="{FF2B5EF4-FFF2-40B4-BE49-F238E27FC236}">
                <a16:creationId xmlns:a16="http://schemas.microsoft.com/office/drawing/2014/main" xmlns="" id="{6F3A17B8-6EDD-4585-B4CA-A39CD648BFAF}"/>
              </a:ext>
            </a:extLst>
          </p:cNvPr>
          <p:cNvSpPr txBox="1"/>
          <p:nvPr/>
        </p:nvSpPr>
        <p:spPr>
          <a:xfrm>
            <a:off x="6862182" y="2539256"/>
            <a:ext cx="35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Filtrage gaussien du pic fréquentiel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40659" y="2901904"/>
            <a:ext cx="5162822" cy="1903529"/>
            <a:chOff x="594065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94065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80352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97934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86385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0659" y="4559508"/>
            <a:ext cx="4161377" cy="1757886"/>
            <a:chOff x="594065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80352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97934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94065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86385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6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9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7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4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1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 : bas 2">
            <a:extLst>
              <a:ext uri="{FF2B5EF4-FFF2-40B4-BE49-F238E27FC236}">
                <a16:creationId xmlns:a16="http://schemas.microsoft.com/office/drawing/2014/main" xmlns="" id="{59FFFEA8-261A-4782-82FA-FE123CE7A96D}"/>
              </a:ext>
            </a:extLst>
          </p:cNvPr>
          <p:cNvSpPr/>
          <p:nvPr/>
        </p:nvSpPr>
        <p:spPr>
          <a:xfrm>
            <a:off x="9947979" y="4200151"/>
            <a:ext cx="426156" cy="940368"/>
          </a:xfrm>
          <a:prstGeom prst="down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4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5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459999" y="5275228"/>
            <a:ext cx="3402117" cy="53273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position des mires périodiques 2D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ounded Rectangle 41"/>
          <p:cNvSpPr/>
          <p:nvPr/>
        </p:nvSpPr>
        <p:spPr>
          <a:xfrm>
            <a:off x="8252402" y="1106271"/>
            <a:ext cx="3639749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52402" y="1784328"/>
            <a:ext cx="3639749" cy="1804263"/>
            <a:chOff x="8411711" y="1695791"/>
            <a:chExt cx="3639749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815948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1" y="2675128"/>
              <a:ext cx="3639749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Peut-on utiliser ces </a:t>
              </a:r>
              <a:r>
                <a:rPr lang="fr-FR" b="1" dirty="0" smtClean="0">
                  <a:solidFill>
                    <a:schemeClr val="tx1"/>
                  </a:solidFill>
                </a:rPr>
                <a:t>6 informations </a:t>
              </a:r>
              <a:r>
                <a:rPr lang="fr-FR" dirty="0" smtClean="0">
                  <a:solidFill>
                    <a:schemeClr val="tx1"/>
                  </a:solidFill>
                </a:rPr>
                <a:t>pour mesurer </a:t>
              </a:r>
              <a:r>
                <a:rPr lang="fr-FR" b="1" dirty="0" smtClean="0">
                  <a:solidFill>
                    <a:schemeClr val="tx1"/>
                  </a:solidFill>
                </a:rPr>
                <a:t>6 DDL </a:t>
              </a:r>
              <a:r>
                <a:rPr lang="fr-FR" dirty="0" smtClean="0">
                  <a:solidFill>
                    <a:schemeClr val="tx1"/>
                  </a:solidFill>
                </a:rPr>
                <a:t>?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xmlns="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Comment exploiter la position des pics fréquentiels pour mesurer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blipFill rotWithShape="0">
                <a:blip r:embed="rId9"/>
                <a:stretch>
                  <a:fillRect b="-7563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00" y="4282139"/>
            <a:ext cx="2879211" cy="21600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0000" y="4316457"/>
            <a:ext cx="2886329" cy="2160000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9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31620" y="4730131"/>
            <a:ext cx="3637387" cy="1539494"/>
            <a:chOff x="1731620" y="4730131"/>
            <a:chExt cx="3637387" cy="1539494"/>
          </a:xfrm>
        </p:grpSpPr>
        <p:sp>
          <p:nvSpPr>
            <p:cNvPr id="5" name="Curved Down Arrow 4"/>
            <p:cNvSpPr/>
            <p:nvPr/>
          </p:nvSpPr>
          <p:spPr>
            <a:xfrm rot="20720739">
              <a:off x="1731620" y="4730131"/>
              <a:ext cx="3482671" cy="723569"/>
            </a:xfrm>
            <a:prstGeom prst="curvedDownArrow">
              <a:avLst>
                <a:gd name="adj1" fmla="val 25355"/>
                <a:gd name="adj2" fmla="val 50000"/>
                <a:gd name="adj3" fmla="val 29204"/>
              </a:avLst>
            </a:prstGeom>
            <a:solidFill>
              <a:srgbClr val="E63946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20766525">
              <a:off x="2188294" y="5544585"/>
              <a:ext cx="3180713" cy="7250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tx1"/>
                  </a:solidFill>
                </a:rPr>
                <a:t>Lien entre spatial et spectral</a:t>
              </a:r>
              <a:r>
                <a:rPr lang="fr-FR">
                  <a:solidFill>
                    <a:schemeClr val="tx1"/>
                  </a:solidFill>
                </a:rPr>
                <a:t> avec équations plans de phase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/>
              <p:cNvSpPr/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déterminé avec une équation d’ordre 4 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ounded 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4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Codage 12 bits + période 9 </a:t>
                </a:r>
                <a:r>
                  <a:rPr lang="el-GR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mire 11.6 cm x 11.6 cm</a:t>
                </a:r>
                <a:endParaRPr lang="fr-FR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  <p:sp>
        <p:nvSpPr>
          <p:cNvPr id="5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4208174" y="5296788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437187" y="5239915"/>
              <a:ext cx="1282694" cy="865473"/>
            </a:xfrm>
            <a:prstGeom prst="bentUpArrow">
              <a:avLst/>
            </a:prstGeom>
            <a:solidFill>
              <a:srgbClr val="D5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  <p:sp>
        <p:nvSpPr>
          <p:cNvPr id="4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71586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>
                <a:solidFill>
                  <a:schemeClr val="tx1"/>
                </a:solidFill>
              </a:rPr>
              <a:t>Mire périodique encodée acquise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72954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Sélection des pixels dont la </a:t>
            </a:r>
            <a:r>
              <a:rPr lang="fr-FR" b="1" dirty="0">
                <a:solidFill>
                  <a:schemeClr val="tx1"/>
                </a:solidFill>
              </a:rPr>
              <a:t>phase est proche de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fr-FR" dirty="0" smtClean="0">
                    <a:solidFill>
                      <a:schemeClr val="tx1"/>
                    </a:solidFill>
                  </a:rPr>
                  <a:t>Sélection des pixels dont la </a:t>
                </a:r>
                <a:r>
                  <a:rPr lang="fr-FR" b="1" dirty="0">
                    <a:solidFill>
                      <a:schemeClr val="tx1"/>
                    </a:solidFill>
                  </a:rPr>
                  <a:t>phase est proche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7345353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Vue RGB des trois sous figures précédentes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819881" y="3240000"/>
            <a:ext cx="1800000" cy="1891515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b="1" dirty="0">
                <a:solidFill>
                  <a:schemeClr val="tx1"/>
                </a:solidFill>
              </a:rPr>
              <a:t>Seuillage adaptatif </a:t>
            </a:r>
            <a:r>
              <a:rPr lang="fr-FR" dirty="0">
                <a:solidFill>
                  <a:schemeClr val="tx1"/>
                </a:solidFill>
              </a:rPr>
              <a:t>pour la détection </a:t>
            </a:r>
            <a:r>
              <a:rPr lang="fr-FR" dirty="0" smtClean="0">
                <a:solidFill>
                  <a:schemeClr val="tx1"/>
                </a:solidFill>
              </a:rPr>
              <a:t>de la </a:t>
            </a:r>
            <a:r>
              <a:rPr lang="fr-FR" dirty="0">
                <a:solidFill>
                  <a:schemeClr val="tx1"/>
                </a:solidFill>
              </a:rPr>
              <a:t>présence – absence des points</a:t>
            </a:r>
          </a:p>
        </p:txBody>
      </p:sp>
      <p:sp>
        <p:nvSpPr>
          <p:cNvPr id="3" name="Right Arrow 2"/>
          <p:cNvSpPr/>
          <p:nvPr/>
        </p:nvSpPr>
        <p:spPr>
          <a:xfrm>
            <a:off x="2146852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ight Arrow 58"/>
          <p:cNvSpPr/>
          <p:nvPr/>
        </p:nvSpPr>
        <p:spPr>
          <a:xfrm>
            <a:off x="4491760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ight Arrow 62"/>
          <p:cNvSpPr/>
          <p:nvPr/>
        </p:nvSpPr>
        <p:spPr>
          <a:xfrm>
            <a:off x="6883919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ight Arrow 93"/>
          <p:cNvSpPr/>
          <p:nvPr/>
        </p:nvSpPr>
        <p:spPr>
          <a:xfrm>
            <a:off x="9309542" y="3860168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xmlns="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374176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/>
                        <a:t>Résolution (</a:t>
                      </a:r>
                      <a:r>
                        <a:rPr lang="en-US" sz="1800" noProof="0" dirty="0" err="1" smtClean="0"/>
                        <a:t>std</a:t>
                      </a:r>
                      <a:r>
                        <a:rPr lang="en-US" sz="1800" noProof="0" dirty="0" smtClean="0"/>
                        <a:t>)</a:t>
                      </a:r>
                      <a:endParaRPr lang="fr-FR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3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4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0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  <p:sp>
        <p:nvSpPr>
          <p:cNvPr id="3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39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7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  <p:sp>
        <p:nvSpPr>
          <p:cNvPr id="43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5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7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8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1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2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Mais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>
                  <a:solidFill>
                    <a:schemeClr val="tx1"/>
                  </a:solidFill>
                </a:rPr>
                <a:t>Mesure de pose toujours </a:t>
              </a:r>
              <a:r>
                <a:rPr lang="fr-FR" dirty="0" smtClean="0">
                  <a:solidFill>
                    <a:schemeClr val="tx1"/>
                  </a:solidFill>
                </a:rPr>
                <a:t>possible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  <p:sp>
        <p:nvSpPr>
          <p:cNvPr id="4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9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  <p:sp>
        <p:nvSpPr>
          <p:cNvPr id="6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  <p:sp>
        <p:nvSpPr>
          <p:cNvPr id="5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8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606464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  <p:sp>
        <p:nvSpPr>
          <p:cNvPr id="3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3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</a:t>
            </a:r>
            <a:r>
              <a:rPr lang="fr-FR" sz="2800" b="1" dirty="0" smtClean="0">
                <a:solidFill>
                  <a:srgbClr val="005393"/>
                </a:solidFill>
              </a:rPr>
              <a:t>(2/2</a:t>
            </a:r>
            <a:r>
              <a:rPr lang="fr-FR" sz="2800" b="1" dirty="0">
                <a:solidFill>
                  <a:srgbClr val="005393"/>
                </a:solidFill>
              </a:rPr>
              <a:t>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0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0328" y="1561298"/>
            <a:ext cx="3363888" cy="26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613328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66254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8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9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0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solidFill>
                    <a:schemeClr val="tx1"/>
                  </a:solidFill>
                </a:rPr>
                <a:t>6 DDL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solidFill>
                    <a:schemeClr val="tx1"/>
                  </a:solidFill>
                </a:rPr>
                <a:t>Sans contact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solidFill>
                    <a:schemeClr val="tx1"/>
                  </a:solidFill>
                </a:rPr>
                <a:t>Échelle ajustable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xmlns="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Robots de précision</a:t>
              </a:r>
              <a:endParaRPr lang="fr-FR" dirty="0"/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xmlns="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>
                  <a:solidFill>
                    <a:schemeClr val="tx1"/>
                  </a:solidFill>
                </a:rPr>
                <a:t>Microrobotique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xmlns="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xmlns="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xmlns="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xmlns="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xmlns="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xmlns="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xmlns="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5176222" y="1417300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310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Caractérisation de micro objets</a:t>
              </a:r>
              <a:endParaRPr lang="fr-FR" dirty="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053888" y="3433173"/>
              <a:ext cx="2154140" cy="1227291"/>
              <a:chOff x="6941486" y="645414"/>
              <a:chExt cx="5076161" cy="2892071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link="rId8"/>
              <a:srcRect r="1270"/>
              <a:stretch/>
            </p:blipFill>
            <p:spPr>
              <a:xfrm>
                <a:off x="6941486" y="645414"/>
                <a:ext cx="5076161" cy="2892071"/>
              </a:xfrm>
              <a:prstGeom prst="rect">
                <a:avLst/>
              </a:prstGeom>
            </p:spPr>
          </p:pic>
          <p:cxnSp>
            <p:nvCxnSpPr>
              <p:cNvPr id="81" name="Straight Connector 80"/>
              <p:cNvCxnSpPr/>
              <p:nvPr/>
            </p:nvCxnSpPr>
            <p:spPr>
              <a:xfrm>
                <a:off x="11088698" y="3125656"/>
                <a:ext cx="6210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10907798" y="2684915"/>
                <a:ext cx="982887" cy="471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00" dirty="0"/>
                  <a:t>10 </a:t>
                </a:r>
                <a:r>
                  <a:rPr lang="fr-FR" sz="7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μm</a:t>
                </a:r>
                <a:endParaRPr lang="fr-FR" sz="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612" y="750928"/>
            <a:ext cx="6383148" cy="35905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225233" y="4405466"/>
            <a:ext cx="2748164" cy="21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49135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xmlns="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xmlns="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xmlns="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xmlns="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xmlns="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xmlns="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xmlns="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xmlns="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xmlns="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Mesure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Plage de </a:t>
            </a:r>
          </a:p>
          <a:p>
            <a:r>
              <a:rPr lang="fr-FR" sz="2000" b="1" dirty="0" smtClean="0"/>
              <a:t>10 cm x10 cm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Décodage robuste</a:t>
            </a:r>
            <a:endParaRPr lang="fr-FR" sz="2000" b="1" dirty="0"/>
          </a:p>
        </p:txBody>
      </p:sp>
      <p:sp>
        <p:nvSpPr>
          <p:cNvPr id="6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4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76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9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9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4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9831 0.1747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8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90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8138 0.059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294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83 -0.0587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8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09" y="291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xmlns="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xmlns="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xmlns="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 smtClean="0">
                              <a:solidFill>
                                <a:schemeClr val="tx1"/>
                              </a:solidFill>
                            </a:rPr>
                            <a:t>           </a:t>
                          </a:r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 smtClean="0">
                              <a:solidFill>
                                <a:schemeClr val="tx1"/>
                              </a:solidFill>
                            </a:rPr>
                            <a:t>           </a:t>
                          </a:r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xmlns="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xmlns="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76"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1317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800" t="-8197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xmlns="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xmlns="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 smtClean="0">
                              <a:solidFill>
                                <a:schemeClr val="tx1"/>
                              </a:solidFill>
                            </a:rPr>
                            <a:t>          nm</a:t>
                          </a:r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</a:t>
                          </a:r>
                          <a:r>
                            <a:rPr lang="fr-FR" b="0" noProof="0" dirty="0" smtClean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678972" y="1000463"/>
            <a:ext cx="4441193" cy="5073639"/>
            <a:chOff x="7728953" y="2998497"/>
            <a:chExt cx="4441193" cy="507363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xmlns="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953" y="5403946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xmlns="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xmlns="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xmlns="" id="{EB4DA66A-0C92-414D-90FB-C2C891290FED}"/>
                </a:ext>
              </a:extLst>
            </p:cNvPr>
            <p:cNvCxnSpPr/>
            <p:nvPr/>
          </p:nvCxnSpPr>
          <p:spPr>
            <a:xfrm>
              <a:off x="10283314" y="4858965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xmlns="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xmlns="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83314" y="5407600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xmlns="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076" y="7631623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xmlns="" id="{64BE4871-3C8F-4177-AB98-F259266B3042}"/>
                </a:ext>
              </a:extLst>
            </p:cNvPr>
            <p:cNvSpPr txBox="1"/>
            <p:nvPr/>
          </p:nvSpPr>
          <p:spPr>
            <a:xfrm>
              <a:off x="10482076" y="7702804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xmlns="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05150" y="5477903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40 075 km</a:t>
              </a:r>
              <a:endParaRPr lang="fr-FR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805150" y="3061735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11.6 cm</a:t>
              </a:r>
              <a:endParaRPr lang="fr-FR" dirty="0"/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7928132" y="3105746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0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0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0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03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0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0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0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2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</a:t>
            </a:r>
            <a:r>
              <a:rPr lang="fr-FR" sz="2800" b="1" dirty="0" smtClean="0">
                <a:solidFill>
                  <a:srgbClr val="005393"/>
                </a:solidFill>
              </a:rPr>
              <a:t>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 smtClean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259827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 smtClean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 smtClean="0">
                    <a:solidFill>
                      <a:schemeClr val="tx1"/>
                    </a:solidFill>
                  </a:rPr>
                  <a:t> nm 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i="1" dirty="0" err="1"/>
              <a:t>LynceeTec</a:t>
            </a:r>
            <a:endParaRPr lang="fr-FR" sz="1400" i="1" dirty="0"/>
          </a:p>
          <a:p>
            <a:r>
              <a:rPr lang="fr-FR" sz="1400" dirty="0"/>
              <a:t>Couplé à un hexapode HXP50-MECA </a:t>
            </a:r>
            <a:r>
              <a:rPr lang="fr-FR" sz="1400" i="1" dirty="0"/>
              <a:t>Newport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5911" y="-403091"/>
            <a:ext cx="81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Rappel Problématique qui </a:t>
            </a:r>
            <a:r>
              <a:rPr lang="en-US" dirty="0" err="1" smtClean="0"/>
              <a:t>empêche</a:t>
            </a:r>
            <a:r>
              <a:rPr lang="en-US" dirty="0" smtClean="0"/>
              <a:t> </a:t>
            </a:r>
            <a:r>
              <a:rPr lang="en-US" dirty="0" err="1" smtClean="0"/>
              <a:t>d’avoir</a:t>
            </a:r>
            <a:r>
              <a:rPr lang="en-US" dirty="0" smtClean="0"/>
              <a:t> </a:t>
            </a:r>
            <a:r>
              <a:rPr lang="en-US" dirty="0" err="1" smtClean="0"/>
              <a:t>toute</a:t>
            </a:r>
            <a:r>
              <a:rPr lang="en-US" dirty="0" smtClean="0"/>
              <a:t> </a:t>
            </a:r>
            <a:r>
              <a:rPr lang="en-US" dirty="0" err="1" smtClean="0"/>
              <a:t>l’info</a:t>
            </a:r>
            <a:r>
              <a:rPr lang="en-US" dirty="0" smtClean="0"/>
              <a:t> de </a:t>
            </a:r>
            <a:r>
              <a:rPr lang="en-US" dirty="0" err="1" smtClean="0"/>
              <a:t>l’onde</a:t>
            </a:r>
            <a:r>
              <a:rPr lang="en-US" dirty="0" smtClean="0"/>
              <a:t> </a:t>
            </a:r>
            <a:r>
              <a:rPr lang="en-US" dirty="0" err="1" smtClean="0"/>
              <a:t>lumineuse</a:t>
            </a:r>
            <a:r>
              <a:rPr lang="en-US" dirty="0" smtClean="0"/>
              <a:t> </a:t>
            </a:r>
            <a:r>
              <a:rPr lang="en-US" dirty="0" err="1" smtClean="0"/>
              <a:t>incidente</a:t>
            </a:r>
            <a:endParaRPr lang="fr-FR" dirty="0"/>
          </a:p>
        </p:txBody>
      </p:sp>
      <p:sp>
        <p:nvSpPr>
          <p:cNvPr id="1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2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2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245360" y="971044"/>
            <a:ext cx="4201975" cy="735169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Comment exploiter l’information d’intensité et de phase de la lumière ?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21576" y="1654576"/>
            <a:ext cx="3592135" cy="359213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Principe de mesure 6 DDL en 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44529" y="1555285"/>
            <a:ext cx="4111541" cy="369760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589139" y="2918460"/>
            <a:ext cx="5230884" cy="3047036"/>
            <a:chOff x="5589139" y="2918460"/>
            <a:chExt cx="5230884" cy="30470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10"/>
            <a:stretch>
              <a:fillRect/>
            </a:stretch>
          </p:blipFill>
          <p:spPr>
            <a:xfrm>
              <a:off x="5607955" y="4540290"/>
              <a:ext cx="5212068" cy="14252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5589139" y="2918460"/>
              <a:ext cx="3661541" cy="1621830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9898380" y="2918460"/>
              <a:ext cx="921643" cy="1575385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4" y="1685273"/>
            <a:ext cx="3532484" cy="35324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t="20951" r="70699" b="71639"/>
          <a:stretch/>
        </p:blipFill>
        <p:spPr>
          <a:xfrm>
            <a:off x="275004" y="1700375"/>
            <a:ext cx="3532484" cy="3561439"/>
          </a:xfrm>
          <a:prstGeom prst="rect">
            <a:avLst/>
          </a:prstGeom>
        </p:spPr>
      </p:pic>
      <p:sp>
        <p:nvSpPr>
          <p:cNvPr id="25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8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4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Résultats préliminaires de mesure 6 DDL grandement résolue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  <p:sp>
        <p:nvSpPr>
          <p:cNvPr id="1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2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4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Particularités de l’holographie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51365" y="856035"/>
            <a:ext cx="7103113" cy="120674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</a:rPr>
              <a:t>Pas de problème de mise au point sur une plage de 100 </a:t>
            </a:r>
            <a:r>
              <a:rPr lang="fr-FR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Refocalisation</a:t>
            </a:r>
            <a:r>
              <a:rPr lang="fr-F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numérique a la bonne distance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51365" y="2239237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Demande de </a:t>
            </a:r>
            <a:r>
              <a:rPr lang="fr-FR" b="1" dirty="0" smtClean="0">
                <a:solidFill>
                  <a:schemeClr val="tx1"/>
                </a:solidFill>
              </a:rPr>
              <a:t>connaître </a:t>
            </a:r>
            <a:r>
              <a:rPr lang="fr-FR" b="1" i="1" dirty="0" smtClean="0">
                <a:solidFill>
                  <a:schemeClr val="tx1"/>
                </a:solidFill>
              </a:rPr>
              <a:t>a priori </a:t>
            </a:r>
            <a:r>
              <a:rPr lang="fr-FR" b="1" dirty="0" smtClean="0">
                <a:solidFill>
                  <a:schemeClr val="tx1"/>
                </a:solidFill>
              </a:rPr>
              <a:t>la distance de reconstruction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2" name="focusing_h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6083" y="856035"/>
            <a:ext cx="4465378" cy="4465378"/>
          </a:xfrm>
          <a:prstGeom prst="rect">
            <a:avLst/>
          </a:prstGeom>
        </p:spPr>
      </p:pic>
      <p:sp>
        <p:nvSpPr>
          <p:cNvPr id="2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6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9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3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42458" y="2579176"/>
            <a:ext cx="6948061" cy="3631867"/>
            <a:chOff x="442458" y="2579176"/>
            <a:chExt cx="6948061" cy="3631867"/>
          </a:xfrm>
        </p:grpSpPr>
        <p:sp>
          <p:nvSpPr>
            <p:cNvPr id="27" name="Rounded Rectangle 26"/>
            <p:cNvSpPr/>
            <p:nvPr/>
          </p:nvSpPr>
          <p:spPr>
            <a:xfrm>
              <a:off x="4274021" y="2579176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Approche par apprentissage automatique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70732" y="5143957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7"/>
            <a:srcRect l="2993" t="3718" r="2993" b="3718"/>
            <a:stretch>
              <a:fillRect/>
            </a:stretch>
          </p:blipFill>
          <p:spPr>
            <a:xfrm>
              <a:off x="1079812" y="4926767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1659257" y="4042944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Louis </a:t>
              </a:r>
              <a:r>
                <a:rPr lang="fr-FR" sz="1400" b="1" dirty="0" err="1" smtClean="0"/>
                <a:t>Andréoli</a:t>
              </a:r>
              <a:endParaRPr lang="fr-FR" sz="1400" b="1" dirty="0"/>
            </a:p>
            <a:p>
              <a:r>
                <a:rPr lang="fr-FR" sz="1400" dirty="0" err="1" smtClean="0"/>
                <a:t>Postodoctorat</a:t>
              </a:r>
              <a:r>
                <a:rPr lang="fr-FR" sz="1400" dirty="0" smtClean="0"/>
                <a:t> depuis Mai 2021</a:t>
              </a:r>
              <a:endParaRPr lang="fr-FR" sz="1400" dirty="0"/>
            </a:p>
            <a:p>
              <a:r>
                <a:rPr lang="fr-FR" sz="1400" dirty="0" smtClean="0"/>
                <a:t>Avec M. Jacquot</a:t>
              </a:r>
              <a:endParaRPr lang="fr-FR" sz="1400" dirty="0"/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link="rId8"/>
            <a:srcRect l="21303" t="17741" r="8511" b="36463"/>
            <a:stretch>
              <a:fillRect/>
            </a:stretch>
          </p:blipFill>
          <p:spPr>
            <a:xfrm>
              <a:off x="442458" y="3773874"/>
              <a:ext cx="1107135" cy="1284276"/>
            </a:xfrm>
            <a:custGeom>
              <a:avLst/>
              <a:gdLst>
                <a:gd name="connsiteX0" fmla="*/ 553567 w 1107135"/>
                <a:gd name="connsiteY0" fmla="*/ 0 h 1284276"/>
                <a:gd name="connsiteX1" fmla="*/ 1107135 w 1107135"/>
                <a:gd name="connsiteY1" fmla="*/ 276784 h 1284276"/>
                <a:gd name="connsiteX2" fmla="*/ 1107135 w 1107135"/>
                <a:gd name="connsiteY2" fmla="*/ 1007492 h 1284276"/>
                <a:gd name="connsiteX3" fmla="*/ 553567 w 1107135"/>
                <a:gd name="connsiteY3" fmla="*/ 1284276 h 1284276"/>
                <a:gd name="connsiteX4" fmla="*/ 0 w 1107135"/>
                <a:gd name="connsiteY4" fmla="*/ 1007492 h 1284276"/>
                <a:gd name="connsiteX5" fmla="*/ 0 w 1107135"/>
                <a:gd name="connsiteY5" fmla="*/ 276784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5" h="1284276">
                  <a:moveTo>
                    <a:pt x="553567" y="0"/>
                  </a:moveTo>
                  <a:lnTo>
                    <a:pt x="1107135" y="276784"/>
                  </a:lnTo>
                  <a:lnTo>
                    <a:pt x="1107135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4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33836" y="883797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4883584" y="883797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3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011" y="738988"/>
            <a:ext cx="119134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fr-FR" u="sng" dirty="0" smtClean="0"/>
              <a:t>Revues internationales à comité de lecture</a:t>
            </a:r>
          </a:p>
          <a:p>
            <a:pPr algn="just">
              <a:spcBef>
                <a:spcPts val="600"/>
              </a:spcBef>
            </a:pPr>
            <a:r>
              <a:rPr lang="fr-FR" dirty="0" smtClean="0"/>
              <a:t>    Parus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 smtClean="0"/>
              <a:t>André, A. N., </a:t>
            </a:r>
            <a:r>
              <a:rPr lang="fr-FR" sz="1200" dirty="0" smtClean="0"/>
              <a:t>Sandoz, P., </a:t>
            </a:r>
            <a:r>
              <a:rPr lang="fr-FR" sz="1200" dirty="0" err="1" smtClean="0"/>
              <a:t>Mauzé</a:t>
            </a:r>
            <a:r>
              <a:rPr lang="fr-FR" sz="1200" dirty="0" smtClean="0"/>
              <a:t>, B., Jacquot, M., &amp; Laurent, G. J. (2020). </a:t>
            </a:r>
            <a:r>
              <a:rPr lang="fr-FR" sz="1200" b="1" dirty="0" err="1" smtClean="0"/>
              <a:t>Sensing</a:t>
            </a:r>
            <a:r>
              <a:rPr lang="fr-FR" sz="1200" b="1" dirty="0" smtClean="0"/>
              <a:t> one </a:t>
            </a:r>
            <a:r>
              <a:rPr lang="fr-FR" sz="1200" b="1" dirty="0" err="1" smtClean="0"/>
              <a:t>nanometer</a:t>
            </a:r>
            <a:r>
              <a:rPr lang="fr-FR" sz="1200" b="1" dirty="0" smtClean="0"/>
              <a:t> over </a:t>
            </a:r>
            <a:r>
              <a:rPr lang="fr-FR" sz="1200" b="1" dirty="0" err="1" smtClean="0"/>
              <a:t>ten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centimeters</a:t>
            </a:r>
            <a:r>
              <a:rPr lang="fr-FR" sz="1200" b="1" dirty="0" smtClean="0"/>
              <a:t>: A </a:t>
            </a:r>
            <a:r>
              <a:rPr lang="fr-FR" sz="1200" b="1" dirty="0" err="1" smtClean="0"/>
              <a:t>microencoded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target</a:t>
            </a:r>
            <a:r>
              <a:rPr lang="fr-FR" sz="1200" b="1" dirty="0" smtClean="0"/>
              <a:t> for </a:t>
            </a:r>
            <a:r>
              <a:rPr lang="fr-FR" sz="1200" b="1" dirty="0" err="1" smtClean="0"/>
              <a:t>visual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in-plane</a:t>
            </a:r>
            <a:r>
              <a:rPr lang="fr-FR" sz="1200" b="1" dirty="0" smtClean="0"/>
              <a:t> position </a:t>
            </a:r>
            <a:r>
              <a:rPr lang="fr-FR" sz="1200" b="1" dirty="0" err="1" smtClean="0"/>
              <a:t>measurement</a:t>
            </a:r>
            <a:r>
              <a:rPr lang="fr-FR" sz="1200" dirty="0" smtClean="0"/>
              <a:t>. </a:t>
            </a:r>
            <a:r>
              <a:rPr lang="fr-FR" sz="1200" i="1" dirty="0" smtClean="0"/>
              <a:t>IEEE/ASME Transactions on </a:t>
            </a:r>
            <a:r>
              <a:rPr lang="fr-FR" sz="1200" i="1" dirty="0" err="1" smtClean="0"/>
              <a:t>Mechatronics</a:t>
            </a:r>
            <a:r>
              <a:rPr lang="fr-FR" sz="1200" dirty="0" smtClean="0"/>
              <a:t>, </a:t>
            </a:r>
            <a:r>
              <a:rPr lang="fr-FR" sz="1200" i="1" dirty="0" smtClean="0"/>
              <a:t>25</a:t>
            </a:r>
            <a:r>
              <a:rPr lang="fr-FR" sz="1200" dirty="0" smtClean="0"/>
              <a:t>(3), 1193-1201.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 err="1" smtClean="0"/>
              <a:t>Mauzé</a:t>
            </a:r>
            <a:r>
              <a:rPr lang="fr-FR" sz="1200" dirty="0" smtClean="0"/>
              <a:t>, B., </a:t>
            </a:r>
            <a:r>
              <a:rPr lang="fr-FR" sz="1200" dirty="0" err="1" smtClean="0"/>
              <a:t>Dahmouche</a:t>
            </a:r>
            <a:r>
              <a:rPr lang="fr-FR" sz="1200" dirty="0" smtClean="0"/>
              <a:t>, R., Laurent, G. J., </a:t>
            </a:r>
            <a:r>
              <a:rPr lang="fr-FR" sz="1200" u="sng" dirty="0" smtClean="0"/>
              <a:t>André, A. N., </a:t>
            </a:r>
            <a:r>
              <a:rPr lang="fr-FR" sz="1200" dirty="0" err="1" smtClean="0"/>
              <a:t>Rougeot</a:t>
            </a:r>
            <a:r>
              <a:rPr lang="fr-FR" sz="1200" dirty="0" smtClean="0"/>
              <a:t>, P., Sandoz, P., &amp; </a:t>
            </a:r>
            <a:r>
              <a:rPr lang="fr-FR" sz="1200" dirty="0" err="1" smtClean="0"/>
              <a:t>Clévy</a:t>
            </a:r>
            <a:r>
              <a:rPr lang="fr-FR" sz="1200" dirty="0" smtClean="0"/>
              <a:t>, C. (2020). </a:t>
            </a:r>
            <a:r>
              <a:rPr lang="fr-FR" sz="1200" b="1" dirty="0" err="1" smtClean="0"/>
              <a:t>Nanometer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precision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with</a:t>
            </a:r>
            <a:r>
              <a:rPr lang="fr-FR" sz="1200" b="1" dirty="0" smtClean="0"/>
              <a:t> a </a:t>
            </a:r>
            <a:r>
              <a:rPr lang="fr-FR" sz="1200" b="1" dirty="0" err="1" smtClean="0"/>
              <a:t>planar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parallel</a:t>
            </a:r>
            <a:r>
              <a:rPr lang="fr-FR" sz="1200" b="1" dirty="0" smtClean="0"/>
              <a:t> continuum robot.</a:t>
            </a:r>
            <a:r>
              <a:rPr lang="fr-FR" sz="1200" dirty="0" smtClean="0"/>
              <a:t> </a:t>
            </a:r>
            <a:r>
              <a:rPr lang="fr-FR" sz="1200" i="1" dirty="0" smtClean="0"/>
              <a:t>IEEE </a:t>
            </a:r>
            <a:r>
              <a:rPr lang="fr-FR" sz="1200" i="1" dirty="0" err="1" smtClean="0"/>
              <a:t>Robotics</a:t>
            </a:r>
            <a:r>
              <a:rPr lang="fr-FR" sz="1200" i="1" dirty="0" smtClean="0"/>
              <a:t> and Automation </a:t>
            </a:r>
            <a:r>
              <a:rPr lang="fr-FR" sz="1200" i="1" dirty="0" err="1" smtClean="0"/>
              <a:t>Letters</a:t>
            </a:r>
            <a:r>
              <a:rPr lang="fr-FR" sz="1200" dirty="0" smtClean="0"/>
              <a:t>, </a:t>
            </a:r>
            <a:r>
              <a:rPr lang="fr-FR" sz="1200" i="1" dirty="0" smtClean="0"/>
              <a:t>5</a:t>
            </a:r>
            <a:r>
              <a:rPr lang="fr-FR" sz="1200" dirty="0" smtClean="0"/>
              <a:t>(3), 3806-3813.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 smtClean="0"/>
              <a:t>André, A. N., </a:t>
            </a:r>
            <a:r>
              <a:rPr lang="fr-FR" sz="1200" dirty="0" smtClean="0"/>
              <a:t>Sandoz, P., </a:t>
            </a:r>
            <a:r>
              <a:rPr lang="fr-FR" sz="1200" dirty="0" err="1" smtClean="0"/>
              <a:t>Mauzé</a:t>
            </a:r>
            <a:r>
              <a:rPr lang="fr-FR" sz="1200" dirty="0" smtClean="0"/>
              <a:t>, B., Jacquot, M., &amp; Laurent, G. J. (2020). </a:t>
            </a:r>
            <a:r>
              <a:rPr lang="fr-FR" sz="1200" b="1" dirty="0" err="1" smtClean="0"/>
              <a:t>Robust</a:t>
            </a:r>
            <a:r>
              <a:rPr lang="fr-FR" sz="1200" b="1" dirty="0" smtClean="0"/>
              <a:t> phase-</a:t>
            </a:r>
            <a:r>
              <a:rPr lang="fr-FR" sz="1200" b="1" dirty="0" err="1" smtClean="0"/>
              <a:t>based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decoding</a:t>
            </a:r>
            <a:r>
              <a:rPr lang="fr-FR" sz="1200" b="1" dirty="0" smtClean="0"/>
              <a:t> for </a:t>
            </a:r>
            <a:r>
              <a:rPr lang="fr-FR" sz="1200" b="1" dirty="0" err="1" smtClean="0"/>
              <a:t>absolute</a:t>
            </a:r>
            <a:r>
              <a:rPr lang="fr-FR" sz="1200" b="1" dirty="0" smtClean="0"/>
              <a:t> (X, Y, Θ) </a:t>
            </a:r>
            <a:r>
              <a:rPr lang="fr-FR" sz="1200" b="1" dirty="0" err="1" smtClean="0"/>
              <a:t>positioning</a:t>
            </a:r>
            <a:r>
              <a:rPr lang="fr-FR" sz="1200" b="1" dirty="0" smtClean="0"/>
              <a:t> by vision</a:t>
            </a:r>
            <a:r>
              <a:rPr lang="fr-FR" sz="1200" dirty="0" smtClean="0"/>
              <a:t>. </a:t>
            </a:r>
            <a:r>
              <a:rPr lang="fr-FR" sz="1200" i="1" dirty="0" smtClean="0"/>
              <a:t>IEEE Transactions on Instrumentation and </a:t>
            </a:r>
            <a:r>
              <a:rPr lang="fr-FR" sz="1200" i="1" dirty="0" err="1" smtClean="0"/>
              <a:t>Measurement</a:t>
            </a:r>
            <a:r>
              <a:rPr lang="fr-FR" sz="1200" dirty="0" smtClean="0"/>
              <a:t>, </a:t>
            </a:r>
            <a:r>
              <a:rPr lang="fr-FR" sz="1200" i="1" dirty="0" smtClean="0"/>
              <a:t>70</a:t>
            </a:r>
            <a:r>
              <a:rPr lang="fr-FR" sz="1200" dirty="0" smtClean="0"/>
              <a:t>, 1-12.</a:t>
            </a:r>
          </a:p>
          <a:p>
            <a:pPr algn="just">
              <a:spcBef>
                <a:spcPts val="600"/>
              </a:spcBef>
            </a:pPr>
            <a:r>
              <a:rPr lang="fr-FR" dirty="0" smtClean="0"/>
              <a:t>    Soumis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 smtClean="0"/>
              <a:t>André, A. N., </a:t>
            </a:r>
            <a:r>
              <a:rPr lang="fr-FR" sz="1200" dirty="0" smtClean="0"/>
              <a:t>Sandoz, P., </a:t>
            </a:r>
            <a:r>
              <a:rPr lang="fr-FR" sz="1200" dirty="0" err="1" smtClean="0"/>
              <a:t>Mauzé</a:t>
            </a:r>
            <a:r>
              <a:rPr lang="fr-FR" sz="1200" dirty="0" smtClean="0"/>
              <a:t>, B., Jacquot, M., &amp; </a:t>
            </a:r>
            <a:r>
              <a:rPr lang="fr-FR" sz="1200" dirty="0" err="1" smtClean="0"/>
              <a:t>Laurent,G</a:t>
            </a:r>
            <a:r>
              <a:rPr lang="fr-FR" sz="1200" dirty="0" smtClean="0"/>
              <a:t>. J. </a:t>
            </a:r>
            <a:r>
              <a:rPr lang="fr-FR" sz="1200" b="1" dirty="0" smtClean="0"/>
              <a:t>Pose </a:t>
            </a:r>
            <a:r>
              <a:rPr lang="fr-FR" sz="1200" b="1" dirty="0" err="1" smtClean="0"/>
              <a:t>Measurement</a:t>
            </a:r>
            <a:r>
              <a:rPr lang="fr-FR" sz="1200" b="1" dirty="0" smtClean="0"/>
              <a:t> at Small </a:t>
            </a:r>
            <a:r>
              <a:rPr lang="fr-FR" sz="1200" b="1" dirty="0" err="1" smtClean="0"/>
              <a:t>Scale</a:t>
            </a:r>
            <a:r>
              <a:rPr lang="fr-FR" sz="1200" b="1" dirty="0" smtClean="0"/>
              <a:t> by Spectral </a:t>
            </a:r>
            <a:r>
              <a:rPr lang="fr-FR" sz="1200" b="1" dirty="0" err="1" smtClean="0"/>
              <a:t>Analysis</a:t>
            </a:r>
            <a:r>
              <a:rPr lang="fr-FR" sz="1200" b="1" dirty="0" smtClean="0"/>
              <a:t> of </a:t>
            </a:r>
            <a:r>
              <a:rPr lang="fr-FR" sz="1200" b="1" dirty="0" err="1" smtClean="0"/>
              <a:t>Periodic</a:t>
            </a:r>
            <a:r>
              <a:rPr lang="fr-FR" sz="1200" b="1" dirty="0" smtClean="0"/>
              <a:t> Patterns</a:t>
            </a:r>
            <a:r>
              <a:rPr lang="fr-FR" sz="1200" dirty="0" smtClean="0"/>
              <a:t>. </a:t>
            </a:r>
            <a:r>
              <a:rPr lang="fr-FR" sz="1200" i="1" dirty="0" smtClean="0"/>
              <a:t>International Journal of Computer Vision, </a:t>
            </a:r>
            <a:r>
              <a:rPr lang="fr-FR" sz="1200" dirty="0" smtClean="0"/>
              <a:t>soumis en Avril 2021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 smtClean="0"/>
              <a:t>André, A. N., </a:t>
            </a:r>
            <a:r>
              <a:rPr lang="fr-FR" sz="1200" dirty="0" smtClean="0"/>
              <a:t>Lehmann, 0., </a:t>
            </a:r>
            <a:r>
              <a:rPr lang="fr-FR" sz="1200" dirty="0" err="1" smtClean="0"/>
              <a:t>Govilas</a:t>
            </a:r>
            <a:r>
              <a:rPr lang="fr-FR" sz="1200" dirty="0" smtClean="0"/>
              <a:t>, J., Laurent, G. J., </a:t>
            </a:r>
            <a:r>
              <a:rPr lang="fr-FR" sz="1200" dirty="0" err="1" smtClean="0"/>
              <a:t>Saa-dana</a:t>
            </a:r>
            <a:r>
              <a:rPr lang="fr-FR" sz="1200" dirty="0" smtClean="0"/>
              <a:t>, H., Sandoz, P., Gauthier, V., </a:t>
            </a:r>
            <a:r>
              <a:rPr lang="fr-FR" sz="1200" dirty="0" err="1" smtClean="0"/>
              <a:t>Lefevre</a:t>
            </a:r>
            <a:r>
              <a:rPr lang="fr-FR" sz="1200" dirty="0" smtClean="0"/>
              <a:t>, A., </a:t>
            </a:r>
            <a:r>
              <a:rPr lang="fr-FR" sz="1200" dirty="0" err="1" smtClean="0"/>
              <a:t>Bolopion</a:t>
            </a:r>
            <a:r>
              <a:rPr lang="fr-FR" sz="1200" dirty="0" smtClean="0"/>
              <a:t>, A., Agnus, </a:t>
            </a:r>
            <a:r>
              <a:rPr lang="fr-FR" sz="1200" dirty="0" err="1" smtClean="0"/>
              <a:t>J.,Placet</a:t>
            </a:r>
            <a:r>
              <a:rPr lang="fr-FR" sz="1200" dirty="0" smtClean="0"/>
              <a:t>, V., &amp; </a:t>
            </a:r>
            <a:r>
              <a:rPr lang="fr-FR" sz="1200" dirty="0" err="1" smtClean="0"/>
              <a:t>Clévy</a:t>
            </a:r>
            <a:r>
              <a:rPr lang="fr-FR" sz="1200" dirty="0" smtClean="0"/>
              <a:t>, C. </a:t>
            </a:r>
            <a:r>
              <a:rPr lang="fr-FR" sz="1200" b="1" dirty="0" err="1" smtClean="0"/>
              <a:t>Robotic</a:t>
            </a:r>
            <a:r>
              <a:rPr lang="fr-FR" sz="1200" b="1" dirty="0" smtClean="0"/>
              <a:t> Micro-</a:t>
            </a:r>
            <a:r>
              <a:rPr lang="fr-FR" sz="1200" b="1" dirty="0" err="1" smtClean="0"/>
              <a:t>Assembly</a:t>
            </a:r>
            <a:r>
              <a:rPr lang="fr-FR" sz="1200" b="1" dirty="0" smtClean="0"/>
              <a:t> of </a:t>
            </a:r>
            <a:r>
              <a:rPr lang="fr-FR" sz="1200" b="1" dirty="0" err="1" smtClean="0"/>
              <a:t>Fluidic</a:t>
            </a:r>
            <a:r>
              <a:rPr lang="fr-FR" sz="1200" b="1" dirty="0" smtClean="0"/>
              <a:t> Chips and Single </a:t>
            </a:r>
            <a:r>
              <a:rPr lang="fr-FR" sz="1200" b="1" dirty="0" err="1" smtClean="0"/>
              <a:t>Fiber</a:t>
            </a:r>
            <a:r>
              <a:rPr lang="fr-FR" sz="1200" b="1" dirty="0" smtClean="0"/>
              <a:t> Compression Test </a:t>
            </a:r>
            <a:r>
              <a:rPr lang="fr-FR" sz="1200" b="1" dirty="0" err="1" smtClean="0"/>
              <a:t>Based</a:t>
            </a:r>
            <a:r>
              <a:rPr lang="fr-FR" sz="1200" b="1" dirty="0" smtClean="0"/>
              <a:t>-on XYΘ Visual </a:t>
            </a:r>
            <a:r>
              <a:rPr lang="fr-FR" sz="1200" b="1" dirty="0" err="1" smtClean="0"/>
              <a:t>Measurement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with</a:t>
            </a:r>
            <a:r>
              <a:rPr lang="fr-FR" sz="1200" b="1" dirty="0" smtClean="0"/>
              <a:t> High-</a:t>
            </a:r>
            <a:r>
              <a:rPr lang="fr-FR" sz="1200" b="1" dirty="0" err="1" smtClean="0"/>
              <a:t>Precision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Fiducial</a:t>
            </a:r>
            <a:r>
              <a:rPr lang="fr-FR" sz="1200" b="1" dirty="0" smtClean="0"/>
              <a:t> Markers</a:t>
            </a:r>
            <a:r>
              <a:rPr lang="fr-FR" sz="1200" b="1" i="1" dirty="0" smtClean="0"/>
              <a:t>. </a:t>
            </a:r>
            <a:r>
              <a:rPr lang="fr-FR" sz="1200" i="1" dirty="0" smtClean="0"/>
              <a:t>IEEE Transactions </a:t>
            </a:r>
            <a:r>
              <a:rPr lang="fr-FR" sz="1200" i="1" dirty="0" err="1" smtClean="0"/>
              <a:t>onAutomation</a:t>
            </a:r>
            <a:r>
              <a:rPr lang="fr-FR" sz="1200" i="1" dirty="0" smtClean="0"/>
              <a:t> Science and Engineering, </a:t>
            </a:r>
            <a:r>
              <a:rPr lang="fr-FR" sz="1200" dirty="0" smtClean="0"/>
              <a:t>soumis en juillet 2021</a:t>
            </a:r>
            <a:endParaRPr lang="fr-FR" sz="1200" i="1" dirty="0" smtClean="0"/>
          </a:p>
          <a:p>
            <a:pPr algn="just">
              <a:spcBef>
                <a:spcPts val="600"/>
              </a:spcBef>
            </a:pPr>
            <a:r>
              <a:rPr lang="fr-FR" u="sng" dirty="0" smtClean="0"/>
              <a:t>Conférences internationales avec édition des actes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 smtClean="0"/>
              <a:t>André, A. N., </a:t>
            </a:r>
            <a:r>
              <a:rPr lang="fr-FR" sz="1200" dirty="0" smtClean="0"/>
              <a:t>Sandoz, P., Jacquot, M., &amp; Laurent, G. J. (2020, July). </a:t>
            </a:r>
            <a:r>
              <a:rPr lang="fr-FR" sz="1200" b="1" dirty="0" err="1" smtClean="0"/>
              <a:t>Robust</a:t>
            </a:r>
            <a:r>
              <a:rPr lang="fr-FR" sz="1200" b="1" dirty="0" smtClean="0"/>
              <a:t>, </a:t>
            </a:r>
            <a:r>
              <a:rPr lang="fr-FR" sz="1200" b="1" dirty="0" err="1" smtClean="0"/>
              <a:t>precise</a:t>
            </a:r>
            <a:r>
              <a:rPr lang="fr-FR" sz="1200" b="1" dirty="0" smtClean="0"/>
              <a:t> and </a:t>
            </a:r>
            <a:r>
              <a:rPr lang="fr-FR" sz="1200" b="1" dirty="0" err="1" smtClean="0"/>
              <a:t>scalable</a:t>
            </a:r>
            <a:r>
              <a:rPr lang="fr-FR" sz="1200" b="1" dirty="0" smtClean="0"/>
              <a:t>: A phase-</a:t>
            </a:r>
            <a:r>
              <a:rPr lang="fr-FR" sz="1200" b="1" dirty="0" err="1" smtClean="0"/>
              <a:t>encoded</a:t>
            </a:r>
            <a:r>
              <a:rPr lang="fr-FR" sz="1200" b="1" dirty="0" smtClean="0"/>
              <a:t> pattern for </a:t>
            </a:r>
            <a:r>
              <a:rPr lang="fr-FR" sz="1200" b="1" dirty="0" err="1" smtClean="0"/>
              <a:t>visual</a:t>
            </a:r>
            <a:r>
              <a:rPr lang="fr-FR" sz="1200" b="1" dirty="0" smtClean="0"/>
              <a:t> X, Y, Θ </a:t>
            </a:r>
            <a:r>
              <a:rPr lang="fr-FR" sz="1200" b="1" dirty="0" err="1" smtClean="0"/>
              <a:t>positioning</a:t>
            </a:r>
            <a:r>
              <a:rPr lang="fr-FR" sz="1200" b="1" dirty="0" smtClean="0"/>
              <a:t>.</a:t>
            </a:r>
            <a:r>
              <a:rPr lang="fr-FR" sz="1200" dirty="0" smtClean="0"/>
              <a:t> In </a:t>
            </a:r>
            <a:r>
              <a:rPr lang="fr-FR" sz="1200" i="1" dirty="0" smtClean="0"/>
              <a:t>2020 International </a:t>
            </a:r>
            <a:r>
              <a:rPr lang="fr-FR" sz="1200" i="1" dirty="0" err="1" smtClean="0"/>
              <a:t>Conference</a:t>
            </a:r>
            <a:r>
              <a:rPr lang="fr-FR" sz="1200" i="1" dirty="0" smtClean="0"/>
              <a:t> on Manipulation, Automation and </a:t>
            </a:r>
            <a:r>
              <a:rPr lang="fr-FR" sz="1200" i="1" dirty="0" err="1" smtClean="0"/>
              <a:t>Robotics</a:t>
            </a:r>
            <a:r>
              <a:rPr lang="fr-FR" sz="1200" i="1" dirty="0" smtClean="0"/>
              <a:t> at Small </a:t>
            </a:r>
            <a:r>
              <a:rPr lang="fr-FR" sz="1200" i="1" dirty="0" err="1" smtClean="0"/>
              <a:t>Scales</a:t>
            </a:r>
            <a:r>
              <a:rPr lang="fr-FR" sz="1200" i="1" dirty="0" smtClean="0"/>
              <a:t> (MARSS)</a:t>
            </a:r>
            <a:r>
              <a:rPr lang="fr-FR" sz="1200" dirty="0" smtClean="0"/>
              <a:t> (pp. 1-5). IEEE.</a:t>
            </a:r>
          </a:p>
          <a:p>
            <a:pPr algn="just">
              <a:spcBef>
                <a:spcPts val="600"/>
              </a:spcBef>
            </a:pPr>
            <a:r>
              <a:rPr lang="fr-FR" u="sng" dirty="0" smtClean="0"/>
              <a:t>Autres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 smtClean="0"/>
              <a:t>André, A. N., </a:t>
            </a:r>
            <a:r>
              <a:rPr lang="fr-FR" sz="1200" dirty="0" smtClean="0"/>
              <a:t>Sandoz, P., &amp; Laurent, G. J., </a:t>
            </a:r>
            <a:r>
              <a:rPr lang="fr-FR" sz="1200" b="1" dirty="0" smtClean="0"/>
              <a:t>Logiciel Vernier Library </a:t>
            </a:r>
            <a:r>
              <a:rPr lang="fr-FR" sz="1200" i="1" dirty="0" smtClean="0"/>
              <a:t>déposé à l’Agence pour la Protection des Programmes (APP)</a:t>
            </a:r>
            <a:r>
              <a:rPr lang="fr-FR" sz="1200" dirty="0" smtClean="0"/>
              <a:t>, identifiant IDDN.FR.001.510013.000.S.P.2020.000.41100, </a:t>
            </a:r>
            <a:r>
              <a:rPr lang="fr-FR" sz="1200" dirty="0" err="1" smtClean="0"/>
              <a:t>Dec</a:t>
            </a:r>
            <a:r>
              <a:rPr lang="fr-FR" sz="1200" dirty="0" smtClean="0"/>
              <a:t>. 2020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 smtClean="0"/>
              <a:t>Prestation industrielle pour l’entreprise </a:t>
            </a:r>
            <a:r>
              <a:rPr lang="fr-FR" sz="1200" i="1" dirty="0" err="1" smtClean="0"/>
              <a:t>Percipio</a:t>
            </a:r>
            <a:r>
              <a:rPr lang="fr-FR" sz="1200" i="1" dirty="0" smtClean="0"/>
              <a:t> </a:t>
            </a:r>
            <a:r>
              <a:rPr lang="fr-FR" sz="1200" i="1" dirty="0" err="1" smtClean="0"/>
              <a:t>Robotics</a:t>
            </a:r>
            <a:r>
              <a:rPr lang="fr-FR" sz="1200" i="1" dirty="0" smtClean="0"/>
              <a:t>, </a:t>
            </a:r>
            <a:r>
              <a:rPr lang="fr-FR" sz="1200" dirty="0" smtClean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12968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2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Distances de travail très courtes (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5 cm)</a:t>
                </a: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blipFill rotWithShape="0">
                <a:blip r:embed="rId25"/>
                <a:stretch>
                  <a:fillRect t="-6250" b="-21875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/>
          <p:cNvSpPr/>
          <p:nvPr/>
        </p:nvSpPr>
        <p:spPr>
          <a:xfrm>
            <a:off x="7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Profondeur de champ très courte (10 </a:t>
            </a:r>
            <a:r>
              <a:rPr lang="fr-FR" dirty="0" err="1">
                <a:solidFill>
                  <a:schemeClr val="tx1"/>
                </a:solidFill>
              </a:rPr>
              <a:t>μm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1260000" y="61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Projection orthographique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480000" y="52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Champ de vision réduit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70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Difficultés d’illumination de la scène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7560000" y="6120000"/>
            <a:ext cx="4320000" cy="360000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Résolution micrométrique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63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93" y="3319444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9" y="3317488"/>
            <a:ext cx="2722770" cy="203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 smtClean="0">
                    <a:solidFill>
                      <a:schemeClr val="tx1"/>
                    </a:solidFill>
                  </a:rPr>
                  <a:t>Détermination</a:t>
                </a:r>
                <a:r>
                  <a:rPr lang="fr-FR" dirty="0">
                    <a:solidFill>
                      <a:schemeClr val="tx1"/>
                    </a:solidFill>
                  </a:rPr>
                  <a:t> des coordonnées fréquentielles et spatiales avec les équations des plans de </a:t>
                </a:r>
                <a:r>
                  <a:rPr lang="fr-FR" dirty="0" smtClean="0">
                    <a:solidFill>
                      <a:schemeClr val="tx1"/>
                    </a:solidFill>
                  </a:rPr>
                  <a:t>phase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fr-FR" dirty="0" smtClean="0">
                    <a:solidFill>
                      <a:schemeClr val="tx1"/>
                    </a:solidFill>
                  </a:rPr>
                  <a:t>Obtention </a:t>
                </a:r>
                <a:r>
                  <a:rPr lang="fr-FR" dirty="0">
                    <a:solidFill>
                      <a:schemeClr val="tx1"/>
                    </a:solidFill>
                  </a:rPr>
                  <a:t>directe des </a:t>
                </a:r>
                <a:r>
                  <a:rPr lang="fr-FR" dirty="0" smtClean="0">
                    <a:solidFill>
                      <a:schemeClr val="tx1"/>
                    </a:solidFill>
                  </a:rPr>
                  <a:t>coordonnées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pour la mesure des angles hors plans</a:t>
                </a: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5197265" y="461208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27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xmlns="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="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="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="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384862"/>
            <a:ext cx="7938774" cy="3671887"/>
            <a:chOff x="4199829" y="1143000"/>
            <a:chExt cx="7938774" cy="36718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143000"/>
              <a:ext cx="5758917" cy="2185986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209368"/>
              <a:ext cx="2179856" cy="3310244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Conception et validation des HP Codes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01103" y="587931"/>
            <a:ext cx="4150358" cy="3145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50643" y="2091879"/>
            <a:ext cx="3191581" cy="3199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814627" y="2044002"/>
            <a:ext cx="3828373" cy="3485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508859" y="3847907"/>
            <a:ext cx="2934023" cy="264543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81263" y="5450305"/>
            <a:ext cx="2550695" cy="0"/>
          </a:xfrm>
          <a:prstGeom prst="straightConnector1">
            <a:avLst/>
          </a:prstGeom>
          <a:ln w="38100">
            <a:solidFill>
              <a:srgbClr val="E63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9143" y="5529981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Nombre de périodes variable</a:t>
            </a:r>
            <a:endParaRPr lang="fr-FR" dirty="0"/>
          </a:p>
        </p:txBody>
      </p:sp>
      <p:sp>
        <p:nvSpPr>
          <p:cNvPr id="16" name="Rounded Rectangle 15"/>
          <p:cNvSpPr/>
          <p:nvPr/>
        </p:nvSpPr>
        <p:spPr>
          <a:xfrm>
            <a:off x="4041115" y="753620"/>
            <a:ext cx="3662999" cy="1216806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Détermination du nombre minimal de périodes pour une résolution au 1/1000</a:t>
            </a:r>
            <a:r>
              <a:rPr lang="fr-FR" baseline="30000" dirty="0" smtClean="0">
                <a:solidFill>
                  <a:schemeClr val="tx1"/>
                </a:solidFill>
              </a:rPr>
              <a:t>ème</a:t>
            </a:r>
            <a:r>
              <a:rPr lang="fr-FR" dirty="0" smtClean="0">
                <a:solidFill>
                  <a:schemeClr val="tx1"/>
                </a:solidFill>
              </a:rPr>
              <a:t> de pixel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5393"/>
                </a:solidFill>
              </a:rPr>
              <a:t>Emploi</a:t>
            </a:r>
            <a:r>
              <a:rPr lang="en-US" sz="2800" b="1" dirty="0" smtClean="0">
                <a:solidFill>
                  <a:srgbClr val="005393"/>
                </a:solidFill>
              </a:rPr>
              <a:t> de la </a:t>
            </a:r>
            <a:r>
              <a:rPr lang="en-US" sz="2800" b="1" dirty="0" err="1" smtClean="0">
                <a:solidFill>
                  <a:srgbClr val="005393"/>
                </a:solidFill>
              </a:rPr>
              <a:t>bibliothèque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logicielle</a:t>
            </a:r>
            <a:r>
              <a:rPr lang="en-US" sz="2800" b="1" dirty="0" smtClean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  <p:sp>
        <p:nvSpPr>
          <p:cNvPr id="4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5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6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9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xmlns="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xmlns="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xmlns="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:a16="http://schemas.microsoft.com/office/drawing/2014/main" xmlns="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xmlns="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xmlns="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6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5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9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8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1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6941486" y="645414"/>
            <a:ext cx="5076161" cy="2892071"/>
            <a:chOff x="6941486" y="645414"/>
            <a:chExt cx="5076161" cy="289207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link="rId4"/>
            <a:srcRect r="1270"/>
            <a:stretch/>
          </p:blipFill>
          <p:spPr>
            <a:xfrm>
              <a:off x="6941486" y="645414"/>
              <a:ext cx="5076161" cy="289207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11088698" y="3125656"/>
              <a:ext cx="62109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1007949" y="2756324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10 </a:t>
              </a:r>
              <a:r>
                <a:rPr lang="fr-FR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μm</a:t>
              </a:r>
              <a:endParaRPr lang="fr-FR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xmlns="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xmlns="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xmlns="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xmlns="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xmlns="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xmlns="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xmlns="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xmlns="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xmlns="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xmlns="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xmlns="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xmlns="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xmlns="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xmlns="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xmlns="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xmlns="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xmlns="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xmlns="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xmlns="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xmlns="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xmlns="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xmlns="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xmlns="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7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40408</TotalTime>
  <Words>4320</Words>
  <Application>Microsoft Office PowerPoint</Application>
  <PresentationFormat>Widescreen</PresentationFormat>
  <Paragraphs>818</Paragraphs>
  <Slides>52</Slides>
  <Notes>52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1561</cp:revision>
  <dcterms:created xsi:type="dcterms:W3CDTF">2017-10-25T09:06:20Z</dcterms:created>
  <dcterms:modified xsi:type="dcterms:W3CDTF">2021-10-06T12:50:36Z</dcterms:modified>
</cp:coreProperties>
</file>